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4630400" cy="8229600"/>
  <p:notesSz cx="8229600" cy="14630400"/>
  <p:embeddedFontLst>
    <p:embeddedFont>
      <p:font typeface="Inter" panose="020B0600070205080204" charset="0"/>
      <p:regular r:id="rId9"/>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02" d="100"/>
          <a:sy n="102" d="100"/>
        </p:scale>
        <p:origin x="13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0038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320512" y="1957983"/>
            <a:ext cx="8700940" cy="2232779"/>
          </a:xfrm>
          <a:prstGeom prst="rect">
            <a:avLst/>
          </a:prstGeom>
          <a:noFill/>
          <a:ln/>
        </p:spPr>
        <p:txBody>
          <a:bodyPr wrap="square" lIns="0" tIns="0" rIns="0" bIns="0" rtlCol="0" anchor="t"/>
          <a:lstStyle/>
          <a:p>
            <a:pPr marL="0" indent="0">
              <a:lnSpc>
                <a:spcPts val="5850"/>
              </a:lnSpc>
              <a:buNone/>
            </a:pPr>
            <a:r>
              <a:rPr lang="en-US" sz="4000" b="1" dirty="0" err="1">
                <a:solidFill>
                  <a:srgbClr val="000000"/>
                </a:solidFill>
                <a:latin typeface="Petrona Bold" pitchFamily="34" charset="0"/>
                <a:ea typeface="Petrona Bold" pitchFamily="34" charset="-122"/>
                <a:cs typeface="Petrona Bold" pitchFamily="34" charset="-120"/>
              </a:rPr>
              <a:t>宅建士募集</a:t>
            </a:r>
            <a:r>
              <a:rPr lang="en-US" sz="4000" b="1" dirty="0">
                <a:solidFill>
                  <a:srgbClr val="000000"/>
                </a:solidFill>
                <a:latin typeface="Petrona Bold" pitchFamily="34" charset="0"/>
                <a:ea typeface="Petrona Bold" pitchFamily="34" charset="-122"/>
                <a:cs typeface="Petrona Bold" pitchFamily="34" charset="-120"/>
              </a:rPr>
              <a:t>：</a:t>
            </a:r>
            <a:r>
              <a:rPr lang="ja-JP" altLang="en-US" sz="4000" b="1" dirty="0">
                <a:solidFill>
                  <a:srgbClr val="000000"/>
                </a:solidFill>
                <a:latin typeface="Petrona Bold" pitchFamily="34" charset="0"/>
                <a:ea typeface="Petrona Bold" pitchFamily="34" charset="-122"/>
                <a:cs typeface="Petrona Bold" pitchFamily="34" charset="-120"/>
              </a:rPr>
              <a:t>東京都新宿区近郊！</a:t>
            </a:r>
            <a:endParaRPr lang="en-US" altLang="ja-JP" sz="4000" b="1" dirty="0">
              <a:solidFill>
                <a:srgbClr val="000000"/>
              </a:solidFill>
              <a:latin typeface="Petrona Bold" pitchFamily="34" charset="0"/>
              <a:ea typeface="Petrona Bold" pitchFamily="34" charset="-122"/>
              <a:cs typeface="Petrona Bold" pitchFamily="34" charset="-120"/>
            </a:endParaRPr>
          </a:p>
          <a:p>
            <a:pPr marL="0" indent="0">
              <a:lnSpc>
                <a:spcPts val="5850"/>
              </a:lnSpc>
              <a:buNone/>
            </a:pPr>
            <a:r>
              <a:rPr lang="ja-JP" altLang="en-US" sz="4000" b="1" dirty="0">
                <a:solidFill>
                  <a:srgbClr val="000000"/>
                </a:solidFill>
                <a:latin typeface="Petrona Bold" pitchFamily="34" charset="0"/>
                <a:ea typeface="Petrona Bold" pitchFamily="34" charset="-122"/>
                <a:cs typeface="Petrona Bold" pitchFamily="34" charset="-120"/>
              </a:rPr>
              <a:t>業務委託で不動産売買・賃貸契約書の読み合わせをお任せ</a:t>
            </a:r>
            <a:endParaRPr lang="en-US" sz="4000" dirty="0"/>
          </a:p>
        </p:txBody>
      </p:sp>
      <p:sp>
        <p:nvSpPr>
          <p:cNvPr id="4" name="Text 1"/>
          <p:cNvSpPr/>
          <p:nvPr/>
        </p:nvSpPr>
        <p:spPr>
          <a:xfrm>
            <a:off x="793790" y="4530923"/>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不動産売買および賃貸契約の読み合わせを行う宅建士を募集しています。継続的な業務委託案件で、安定したお仕事をお探しの方に最適です。あなたのスキルと経験を活かして、私たちと一緒に働きませんか？</a:t>
            </a:r>
            <a:endParaRPr lang="en-US" sz="1750" dirty="0"/>
          </a:p>
        </p:txBody>
      </p:sp>
      <p:sp>
        <p:nvSpPr>
          <p:cNvPr id="5" name="Shape 2"/>
          <p:cNvSpPr/>
          <p:nvPr/>
        </p:nvSpPr>
        <p:spPr>
          <a:xfrm>
            <a:off x="793790" y="5891689"/>
            <a:ext cx="362903" cy="362903"/>
          </a:xfrm>
          <a:prstGeom prst="roundRect">
            <a:avLst>
              <a:gd name="adj" fmla="val 25194296"/>
            </a:avLst>
          </a:prstGeom>
          <a:noFill/>
          <a:ln w="7620">
            <a:solidFill>
              <a:srgbClr val="FFFFFF"/>
            </a:solidFill>
            <a:prstDash val="solid"/>
          </a:ln>
        </p:spPr>
        <p:txBody>
          <a:bodyPr/>
          <a:lstStyle/>
          <a:p>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784033"/>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業務内容</a:t>
            </a:r>
            <a:endParaRPr lang="en-US" sz="4650" dirty="0"/>
          </a:p>
        </p:txBody>
      </p:sp>
      <p:sp>
        <p:nvSpPr>
          <p:cNvPr id="4" name="Shape 1"/>
          <p:cNvSpPr/>
          <p:nvPr/>
        </p:nvSpPr>
        <p:spPr>
          <a:xfrm>
            <a:off x="6280190" y="3123605"/>
            <a:ext cx="396835" cy="396835"/>
          </a:xfrm>
          <a:prstGeom prst="roundRect">
            <a:avLst>
              <a:gd name="adj" fmla="val 24007"/>
            </a:avLst>
          </a:prstGeom>
          <a:solidFill>
            <a:srgbClr val="CCEEFF"/>
          </a:solidFill>
          <a:ln w="7620">
            <a:solidFill>
              <a:srgbClr val="B2D4E5"/>
            </a:solidFill>
            <a:prstDash val="solid"/>
          </a:ln>
        </p:spPr>
        <p:txBody>
          <a:bodyPr/>
          <a:lstStyle/>
          <a:p>
            <a:endParaRPr lang="ja-JP" altLang="en-US"/>
          </a:p>
        </p:txBody>
      </p:sp>
      <p:sp>
        <p:nvSpPr>
          <p:cNvPr id="5" name="Text 2"/>
          <p:cNvSpPr/>
          <p:nvPr/>
        </p:nvSpPr>
        <p:spPr>
          <a:xfrm>
            <a:off x="6903839" y="3123605"/>
            <a:ext cx="3041213" cy="744141"/>
          </a:xfrm>
          <a:prstGeom prst="rect">
            <a:avLst/>
          </a:prstGeom>
          <a:noFill/>
          <a:ln/>
        </p:spPr>
        <p:txBody>
          <a:bodyPr wrap="squar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不動産売買契約書の読み合わせ</a:t>
            </a:r>
            <a:endParaRPr lang="en-US" sz="2300" dirty="0"/>
          </a:p>
        </p:txBody>
      </p:sp>
      <p:sp>
        <p:nvSpPr>
          <p:cNvPr id="6" name="Text 3"/>
          <p:cNvSpPr/>
          <p:nvPr/>
        </p:nvSpPr>
        <p:spPr>
          <a:xfrm>
            <a:off x="6903839" y="4003834"/>
            <a:ext cx="3041213"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お客様の大切な資産を守るため、正確で詳細な契約書の読み合わせを行います。</a:t>
            </a:r>
            <a:endParaRPr lang="en-US" sz="1750" dirty="0"/>
          </a:p>
        </p:txBody>
      </p:sp>
      <p:sp>
        <p:nvSpPr>
          <p:cNvPr id="7" name="Shape 4"/>
          <p:cNvSpPr/>
          <p:nvPr/>
        </p:nvSpPr>
        <p:spPr>
          <a:xfrm>
            <a:off x="10171867" y="3123605"/>
            <a:ext cx="396835" cy="396835"/>
          </a:xfrm>
          <a:prstGeom prst="roundRect">
            <a:avLst>
              <a:gd name="adj" fmla="val 24007"/>
            </a:avLst>
          </a:prstGeom>
          <a:solidFill>
            <a:srgbClr val="CCEEFF"/>
          </a:solidFill>
          <a:ln w="7620">
            <a:solidFill>
              <a:srgbClr val="B2D4E5"/>
            </a:solidFill>
            <a:prstDash val="solid"/>
          </a:ln>
        </p:spPr>
        <p:txBody>
          <a:bodyPr/>
          <a:lstStyle/>
          <a:p>
            <a:endParaRPr lang="ja-JP" altLang="en-US"/>
          </a:p>
        </p:txBody>
      </p:sp>
      <p:sp>
        <p:nvSpPr>
          <p:cNvPr id="8" name="Text 5"/>
          <p:cNvSpPr/>
          <p:nvPr/>
        </p:nvSpPr>
        <p:spPr>
          <a:xfrm>
            <a:off x="10795516" y="3123605"/>
            <a:ext cx="3041213" cy="744141"/>
          </a:xfrm>
          <a:prstGeom prst="rect">
            <a:avLst/>
          </a:prstGeom>
          <a:noFill/>
          <a:ln/>
        </p:spPr>
        <p:txBody>
          <a:bodyPr wrap="squar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賃貸借契約書の読み合わせ</a:t>
            </a:r>
            <a:endParaRPr lang="en-US" sz="2300" dirty="0"/>
          </a:p>
        </p:txBody>
      </p:sp>
      <p:sp>
        <p:nvSpPr>
          <p:cNvPr id="9" name="Text 6"/>
          <p:cNvSpPr/>
          <p:nvPr/>
        </p:nvSpPr>
        <p:spPr>
          <a:xfrm>
            <a:off x="10795516" y="4003834"/>
            <a:ext cx="3041213" cy="108870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賃貸物件の契約書を読み合わせし、双方が安心して契約を結べるようサポートします。</a:t>
            </a:r>
            <a:endParaRPr lang="en-US" sz="1750" dirty="0"/>
          </a:p>
        </p:txBody>
      </p:sp>
      <p:sp>
        <p:nvSpPr>
          <p:cNvPr id="10" name="Shape 7"/>
          <p:cNvSpPr/>
          <p:nvPr/>
        </p:nvSpPr>
        <p:spPr>
          <a:xfrm>
            <a:off x="6280190" y="5574506"/>
            <a:ext cx="396835" cy="396835"/>
          </a:xfrm>
          <a:prstGeom prst="roundRect">
            <a:avLst>
              <a:gd name="adj" fmla="val 24007"/>
            </a:avLst>
          </a:prstGeom>
          <a:solidFill>
            <a:srgbClr val="CCEEFF"/>
          </a:solidFill>
          <a:ln w="7620">
            <a:solidFill>
              <a:srgbClr val="B2D4E5"/>
            </a:solidFill>
            <a:prstDash val="solid"/>
          </a:ln>
        </p:spPr>
        <p:txBody>
          <a:bodyPr/>
          <a:lstStyle/>
          <a:p>
            <a:endParaRPr lang="ja-JP" altLang="en-US"/>
          </a:p>
        </p:txBody>
      </p:sp>
      <p:sp>
        <p:nvSpPr>
          <p:cNvPr id="11" name="Text 8"/>
          <p:cNvSpPr/>
          <p:nvPr/>
        </p:nvSpPr>
        <p:spPr>
          <a:xfrm>
            <a:off x="6903839" y="5574506"/>
            <a:ext cx="327290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関連する契約書類の確認</a:t>
            </a:r>
            <a:endParaRPr lang="en-US" sz="2300" dirty="0"/>
          </a:p>
        </p:txBody>
      </p:sp>
      <p:sp>
        <p:nvSpPr>
          <p:cNvPr id="12" name="Text 9"/>
          <p:cNvSpPr/>
          <p:nvPr/>
        </p:nvSpPr>
        <p:spPr>
          <a:xfrm>
            <a:off x="6903839" y="6082665"/>
            <a:ext cx="6932771" cy="362903"/>
          </a:xfrm>
          <a:prstGeom prst="rect">
            <a:avLst/>
          </a:prstGeom>
          <a:noFill/>
          <a:ln/>
        </p:spPr>
        <p:txBody>
          <a:bodyPr wrap="non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必要に応じて、関連する書類の読み合わせや確認も行います。</a:t>
            </a:r>
            <a:endParaRPr lang="en-US" sz="1750" dirty="0"/>
          </a:p>
        </p:txBody>
      </p:sp>
      <p:sp>
        <p:nvSpPr>
          <p:cNvPr id="13" name="正方形/長方形 12">
            <a:extLst>
              <a:ext uri="{FF2B5EF4-FFF2-40B4-BE49-F238E27FC236}">
                <a16:creationId xmlns:a16="http://schemas.microsoft.com/office/drawing/2014/main" id="{3C126C00-E9D9-1FB6-23B6-BD6DD98110F8}"/>
              </a:ext>
            </a:extLst>
          </p:cNvPr>
          <p:cNvSpPr/>
          <p:nvPr/>
        </p:nvSpPr>
        <p:spPr>
          <a:xfrm>
            <a:off x="12664504" y="7440336"/>
            <a:ext cx="1932494" cy="69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04555"/>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求めるスキル</a:t>
            </a:r>
            <a:endParaRPr lang="en-US" sz="4650" dirty="0"/>
          </a:p>
        </p:txBody>
      </p:sp>
      <p:pic>
        <p:nvPicPr>
          <p:cNvPr id="4" name="Image 1" descr="preencoded.png"/>
          <p:cNvPicPr>
            <a:picLocks noChangeAspect="1"/>
          </p:cNvPicPr>
          <p:nvPr/>
        </p:nvPicPr>
        <p:blipFill>
          <a:blip r:embed="rId4"/>
          <a:stretch>
            <a:fillRect/>
          </a:stretch>
        </p:blipFill>
        <p:spPr>
          <a:xfrm>
            <a:off x="4451390" y="2288977"/>
            <a:ext cx="566976" cy="566976"/>
          </a:xfrm>
          <a:prstGeom prst="rect">
            <a:avLst/>
          </a:prstGeom>
        </p:spPr>
      </p:pic>
      <p:sp>
        <p:nvSpPr>
          <p:cNvPr id="5" name="Text 1"/>
          <p:cNvSpPr/>
          <p:nvPr/>
        </p:nvSpPr>
        <p:spPr>
          <a:xfrm>
            <a:off x="4451390" y="3082766"/>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宅地建物取引士資格</a:t>
            </a:r>
            <a:endParaRPr lang="en-US" sz="2300" dirty="0"/>
          </a:p>
        </p:txBody>
      </p:sp>
      <p:sp>
        <p:nvSpPr>
          <p:cNvPr id="6" name="Text 2"/>
          <p:cNvSpPr/>
          <p:nvPr/>
        </p:nvSpPr>
        <p:spPr>
          <a:xfrm>
            <a:off x="4451390" y="3590925"/>
            <a:ext cx="4522470"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資格を活かして、専門的な業務に取り組んでいただけます。</a:t>
            </a:r>
            <a:endParaRPr lang="en-US" sz="1750" dirty="0"/>
          </a:p>
        </p:txBody>
      </p:sp>
      <p:pic>
        <p:nvPicPr>
          <p:cNvPr id="7" name="Image 2" descr="preencoded.png"/>
          <p:cNvPicPr>
            <a:picLocks noChangeAspect="1"/>
          </p:cNvPicPr>
          <p:nvPr/>
        </p:nvPicPr>
        <p:blipFill>
          <a:blip r:embed="rId5"/>
          <a:stretch>
            <a:fillRect/>
          </a:stretch>
        </p:blipFill>
        <p:spPr>
          <a:xfrm>
            <a:off x="9314021" y="2288977"/>
            <a:ext cx="566976" cy="566976"/>
          </a:xfrm>
          <a:prstGeom prst="rect">
            <a:avLst/>
          </a:prstGeom>
        </p:spPr>
      </p:pic>
      <p:sp>
        <p:nvSpPr>
          <p:cNvPr id="8" name="Text 3"/>
          <p:cNvSpPr/>
          <p:nvPr/>
        </p:nvSpPr>
        <p:spPr>
          <a:xfrm>
            <a:off x="9314021" y="3082766"/>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契約書作成の実務経験</a:t>
            </a:r>
            <a:endParaRPr lang="en-US" sz="2300" dirty="0"/>
          </a:p>
        </p:txBody>
      </p:sp>
      <p:sp>
        <p:nvSpPr>
          <p:cNvPr id="9" name="Text 4"/>
          <p:cNvSpPr/>
          <p:nvPr/>
        </p:nvSpPr>
        <p:spPr>
          <a:xfrm>
            <a:off x="9314021" y="3590925"/>
            <a:ext cx="4522589"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経験がある方は即戦力として活躍できます。</a:t>
            </a:r>
            <a:endParaRPr lang="en-US" sz="1750" dirty="0"/>
          </a:p>
        </p:txBody>
      </p:sp>
      <p:pic>
        <p:nvPicPr>
          <p:cNvPr id="10" name="Image 3" descr="preencoded.png"/>
          <p:cNvPicPr>
            <a:picLocks noChangeAspect="1"/>
          </p:cNvPicPr>
          <p:nvPr/>
        </p:nvPicPr>
        <p:blipFill>
          <a:blip r:embed="rId6"/>
          <a:stretch>
            <a:fillRect/>
          </a:stretch>
        </p:blipFill>
        <p:spPr>
          <a:xfrm>
            <a:off x="4451390" y="4997172"/>
            <a:ext cx="566976" cy="566976"/>
          </a:xfrm>
          <a:prstGeom prst="rect">
            <a:avLst/>
          </a:prstGeom>
        </p:spPr>
      </p:pic>
      <p:sp>
        <p:nvSpPr>
          <p:cNvPr id="11" name="Text 5"/>
          <p:cNvSpPr/>
          <p:nvPr/>
        </p:nvSpPr>
        <p:spPr>
          <a:xfrm>
            <a:off x="4451390" y="5790962"/>
            <a:ext cx="327290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正確かつ丁寧な文書作成</a:t>
            </a:r>
            <a:endParaRPr lang="en-US" sz="2300" dirty="0"/>
          </a:p>
        </p:txBody>
      </p:sp>
      <p:sp>
        <p:nvSpPr>
          <p:cNvPr id="12" name="Text 6"/>
          <p:cNvSpPr/>
          <p:nvPr/>
        </p:nvSpPr>
        <p:spPr>
          <a:xfrm>
            <a:off x="4451390" y="6299121"/>
            <a:ext cx="4522470"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細部にまで気を配り、正確な文書を作成できる方を求めています。</a:t>
            </a:r>
            <a:endParaRPr lang="en-US" sz="1750" dirty="0"/>
          </a:p>
        </p:txBody>
      </p:sp>
      <p:sp>
        <p:nvSpPr>
          <p:cNvPr id="13" name="正方形/長方形 12">
            <a:extLst>
              <a:ext uri="{FF2B5EF4-FFF2-40B4-BE49-F238E27FC236}">
                <a16:creationId xmlns:a16="http://schemas.microsoft.com/office/drawing/2014/main" id="{D1719DF5-E92B-D9A6-5488-5E076E9E0AB8}"/>
              </a:ext>
            </a:extLst>
          </p:cNvPr>
          <p:cNvSpPr/>
          <p:nvPr/>
        </p:nvSpPr>
        <p:spPr>
          <a:xfrm>
            <a:off x="12664504" y="7440336"/>
            <a:ext cx="1932494" cy="69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937742"/>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募集詳細</a:t>
            </a:r>
            <a:endParaRPr lang="en-US" sz="4650" dirty="0"/>
          </a:p>
        </p:txBody>
      </p:sp>
      <p:sp>
        <p:nvSpPr>
          <p:cNvPr id="4" name="Shape 1"/>
          <p:cNvSpPr/>
          <p:nvPr/>
        </p:nvSpPr>
        <p:spPr>
          <a:xfrm>
            <a:off x="6280190" y="3022163"/>
            <a:ext cx="3664863" cy="1702832"/>
          </a:xfrm>
          <a:prstGeom prst="roundRect">
            <a:avLst>
              <a:gd name="adj" fmla="val 5595"/>
            </a:avLst>
          </a:prstGeom>
          <a:solidFill>
            <a:srgbClr val="CCEEFF"/>
          </a:solidFill>
          <a:ln w="7620">
            <a:solidFill>
              <a:srgbClr val="B2D4E5"/>
            </a:solidFill>
            <a:prstDash val="solid"/>
          </a:ln>
        </p:spPr>
        <p:txBody>
          <a:bodyPr/>
          <a:lstStyle/>
          <a:p>
            <a:endParaRPr lang="ja-JP" altLang="en-US"/>
          </a:p>
        </p:txBody>
      </p:sp>
      <p:sp>
        <p:nvSpPr>
          <p:cNvPr id="5" name="Text 2"/>
          <p:cNvSpPr/>
          <p:nvPr/>
        </p:nvSpPr>
        <p:spPr>
          <a:xfrm>
            <a:off x="6514624" y="3256598"/>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業務委託契約</a:t>
            </a:r>
            <a:endParaRPr lang="en-US" sz="2300" dirty="0"/>
          </a:p>
        </p:txBody>
      </p:sp>
      <p:sp>
        <p:nvSpPr>
          <p:cNvPr id="6" name="Text 3"/>
          <p:cNvSpPr/>
          <p:nvPr/>
        </p:nvSpPr>
        <p:spPr>
          <a:xfrm>
            <a:off x="6514624" y="3764756"/>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継続案件として、長期的に安定したお仕事を提供します。</a:t>
            </a:r>
            <a:endParaRPr lang="en-US" sz="1750" dirty="0"/>
          </a:p>
        </p:txBody>
      </p:sp>
      <p:sp>
        <p:nvSpPr>
          <p:cNvPr id="7" name="Shape 4"/>
          <p:cNvSpPr/>
          <p:nvPr/>
        </p:nvSpPr>
        <p:spPr>
          <a:xfrm>
            <a:off x="10171867" y="3022163"/>
            <a:ext cx="3664863" cy="1702832"/>
          </a:xfrm>
          <a:prstGeom prst="roundRect">
            <a:avLst>
              <a:gd name="adj" fmla="val 5595"/>
            </a:avLst>
          </a:prstGeom>
          <a:solidFill>
            <a:srgbClr val="CCEEFF"/>
          </a:solidFill>
          <a:ln w="7620">
            <a:solidFill>
              <a:srgbClr val="B2D4E5"/>
            </a:solidFill>
            <a:prstDash val="solid"/>
          </a:ln>
        </p:spPr>
        <p:txBody>
          <a:bodyPr/>
          <a:lstStyle/>
          <a:p>
            <a:endParaRPr lang="ja-JP" altLang="en-US"/>
          </a:p>
        </p:txBody>
      </p:sp>
      <p:sp>
        <p:nvSpPr>
          <p:cNvPr id="8" name="Text 5"/>
          <p:cNvSpPr/>
          <p:nvPr/>
        </p:nvSpPr>
        <p:spPr>
          <a:xfrm>
            <a:off x="10406301" y="3256598"/>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完全リモート可</a:t>
            </a:r>
            <a:endParaRPr lang="en-US" sz="2300" dirty="0"/>
          </a:p>
        </p:txBody>
      </p:sp>
      <p:sp>
        <p:nvSpPr>
          <p:cNvPr id="9" name="Text 6"/>
          <p:cNvSpPr/>
          <p:nvPr/>
        </p:nvSpPr>
        <p:spPr>
          <a:xfrm>
            <a:off x="10406301" y="3764756"/>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自宅からでも業務を行うことができます。</a:t>
            </a:r>
            <a:endParaRPr lang="en-US" sz="1750" dirty="0"/>
          </a:p>
        </p:txBody>
      </p:sp>
      <p:sp>
        <p:nvSpPr>
          <p:cNvPr id="10" name="Shape 7"/>
          <p:cNvSpPr/>
          <p:nvPr/>
        </p:nvSpPr>
        <p:spPr>
          <a:xfrm>
            <a:off x="6280190" y="4951809"/>
            <a:ext cx="7556421" cy="1339929"/>
          </a:xfrm>
          <a:prstGeom prst="roundRect">
            <a:avLst>
              <a:gd name="adj" fmla="val 7110"/>
            </a:avLst>
          </a:prstGeom>
          <a:solidFill>
            <a:srgbClr val="CCEEFF"/>
          </a:solidFill>
          <a:ln w="7620">
            <a:solidFill>
              <a:srgbClr val="B2D4E5"/>
            </a:solidFill>
            <a:prstDash val="solid"/>
          </a:ln>
        </p:spPr>
        <p:txBody>
          <a:bodyPr/>
          <a:lstStyle/>
          <a:p>
            <a:endParaRPr lang="ja-JP" altLang="en-US"/>
          </a:p>
        </p:txBody>
      </p:sp>
      <p:sp>
        <p:nvSpPr>
          <p:cNvPr id="11" name="Text 8"/>
          <p:cNvSpPr/>
          <p:nvPr/>
        </p:nvSpPr>
        <p:spPr>
          <a:xfrm>
            <a:off x="6514624" y="5186243"/>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業務量・報酬は相談</a:t>
            </a:r>
            <a:endParaRPr lang="en-US" sz="2300" dirty="0"/>
          </a:p>
        </p:txBody>
      </p:sp>
      <p:sp>
        <p:nvSpPr>
          <p:cNvPr id="12" name="Text 9"/>
          <p:cNvSpPr/>
          <p:nvPr/>
        </p:nvSpPr>
        <p:spPr>
          <a:xfrm>
            <a:off x="6514624" y="5694402"/>
            <a:ext cx="7087553" cy="362903"/>
          </a:xfrm>
          <a:prstGeom prst="rect">
            <a:avLst/>
          </a:prstGeom>
          <a:noFill/>
          <a:ln/>
        </p:spPr>
        <p:txBody>
          <a:bodyPr wrap="non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あなたの希望に応じて柔軟に対応します。</a:t>
            </a:r>
            <a:endParaRPr lang="en-US" sz="1750" dirty="0"/>
          </a:p>
        </p:txBody>
      </p:sp>
      <p:sp>
        <p:nvSpPr>
          <p:cNvPr id="13" name="正方形/長方形 12">
            <a:extLst>
              <a:ext uri="{FF2B5EF4-FFF2-40B4-BE49-F238E27FC236}">
                <a16:creationId xmlns:a16="http://schemas.microsoft.com/office/drawing/2014/main" id="{7BD00757-4916-661C-B517-3804514B4DCD}"/>
              </a:ext>
            </a:extLst>
          </p:cNvPr>
          <p:cNvSpPr/>
          <p:nvPr/>
        </p:nvSpPr>
        <p:spPr>
          <a:xfrm>
            <a:off x="12664504" y="7440336"/>
            <a:ext cx="1932494" cy="69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77290"/>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こんな方におすすめ</a:t>
            </a:r>
            <a:endParaRPr lang="en-US" sz="4650" dirty="0"/>
          </a:p>
        </p:txBody>
      </p:sp>
      <p:sp>
        <p:nvSpPr>
          <p:cNvPr id="4" name="Shape 1"/>
          <p:cNvSpPr/>
          <p:nvPr/>
        </p:nvSpPr>
        <p:spPr>
          <a:xfrm>
            <a:off x="6605111" y="2261711"/>
            <a:ext cx="30480" cy="4790599"/>
          </a:xfrm>
          <a:prstGeom prst="roundRect">
            <a:avLst>
              <a:gd name="adj" fmla="val 312558"/>
            </a:avLst>
          </a:prstGeom>
          <a:solidFill>
            <a:srgbClr val="B2D4E5"/>
          </a:solidFill>
          <a:ln/>
        </p:spPr>
        <p:txBody>
          <a:bodyPr/>
          <a:lstStyle/>
          <a:p>
            <a:endParaRPr lang="ja-JP" altLang="en-US"/>
          </a:p>
        </p:txBody>
      </p:sp>
      <p:sp>
        <p:nvSpPr>
          <p:cNvPr id="5" name="Shape 2"/>
          <p:cNvSpPr/>
          <p:nvPr/>
        </p:nvSpPr>
        <p:spPr>
          <a:xfrm>
            <a:off x="6845022" y="2756773"/>
            <a:ext cx="793790" cy="30480"/>
          </a:xfrm>
          <a:prstGeom prst="roundRect">
            <a:avLst>
              <a:gd name="adj" fmla="val 312558"/>
            </a:avLst>
          </a:prstGeom>
          <a:solidFill>
            <a:srgbClr val="B2D4E5"/>
          </a:solidFill>
          <a:ln/>
        </p:spPr>
        <p:txBody>
          <a:bodyPr/>
          <a:lstStyle/>
          <a:p>
            <a:endParaRPr lang="ja-JP" altLang="en-US"/>
          </a:p>
        </p:txBody>
      </p:sp>
      <p:sp>
        <p:nvSpPr>
          <p:cNvPr id="6" name="Shape 3"/>
          <p:cNvSpPr/>
          <p:nvPr/>
        </p:nvSpPr>
        <p:spPr>
          <a:xfrm>
            <a:off x="6365200" y="2516862"/>
            <a:ext cx="510302" cy="510302"/>
          </a:xfrm>
          <a:prstGeom prst="roundRect">
            <a:avLst>
              <a:gd name="adj" fmla="val 18669"/>
            </a:avLst>
          </a:prstGeom>
          <a:solidFill>
            <a:srgbClr val="CCEEFF"/>
          </a:solidFill>
          <a:ln w="7620">
            <a:solidFill>
              <a:srgbClr val="B2D4E5"/>
            </a:solidFill>
            <a:prstDash val="solid"/>
          </a:ln>
        </p:spPr>
        <p:txBody>
          <a:bodyPr/>
          <a:lstStyle/>
          <a:p>
            <a:endParaRPr lang="ja-JP" altLang="en-US"/>
          </a:p>
        </p:txBody>
      </p:sp>
      <p:sp>
        <p:nvSpPr>
          <p:cNvPr id="7" name="Text 4"/>
          <p:cNvSpPr/>
          <p:nvPr/>
        </p:nvSpPr>
        <p:spPr>
          <a:xfrm>
            <a:off x="6543913" y="2593300"/>
            <a:ext cx="152876"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1</a:t>
            </a:r>
            <a:endParaRPr lang="en-US" sz="2800" dirty="0"/>
          </a:p>
        </p:txBody>
      </p:sp>
      <p:sp>
        <p:nvSpPr>
          <p:cNvPr id="8" name="Text 5"/>
          <p:cNvSpPr/>
          <p:nvPr/>
        </p:nvSpPr>
        <p:spPr>
          <a:xfrm>
            <a:off x="7867888" y="2488525"/>
            <a:ext cx="4457105"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コミュニケーション能力が高い方</a:t>
            </a:r>
            <a:endParaRPr lang="en-US" sz="2300" dirty="0"/>
          </a:p>
        </p:txBody>
      </p:sp>
      <p:sp>
        <p:nvSpPr>
          <p:cNvPr id="9" name="Text 6"/>
          <p:cNvSpPr/>
          <p:nvPr/>
        </p:nvSpPr>
        <p:spPr>
          <a:xfrm>
            <a:off x="7867888" y="2996684"/>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お客様やチームメンバーとの円滑なコミュニケーションが求められます。</a:t>
            </a:r>
            <a:endParaRPr lang="en-US" sz="1750" dirty="0"/>
          </a:p>
        </p:txBody>
      </p:sp>
      <p:sp>
        <p:nvSpPr>
          <p:cNvPr id="10" name="Shape 7"/>
          <p:cNvSpPr/>
          <p:nvPr/>
        </p:nvSpPr>
        <p:spPr>
          <a:xfrm>
            <a:off x="6845022" y="4671179"/>
            <a:ext cx="793790" cy="30480"/>
          </a:xfrm>
          <a:prstGeom prst="roundRect">
            <a:avLst>
              <a:gd name="adj" fmla="val 312558"/>
            </a:avLst>
          </a:prstGeom>
          <a:solidFill>
            <a:srgbClr val="B2D4E5"/>
          </a:solidFill>
          <a:ln/>
        </p:spPr>
        <p:txBody>
          <a:bodyPr/>
          <a:lstStyle/>
          <a:p>
            <a:endParaRPr lang="ja-JP" altLang="en-US"/>
          </a:p>
        </p:txBody>
      </p:sp>
      <p:sp>
        <p:nvSpPr>
          <p:cNvPr id="11" name="Shape 8"/>
          <p:cNvSpPr/>
          <p:nvPr/>
        </p:nvSpPr>
        <p:spPr>
          <a:xfrm>
            <a:off x="6365200" y="4431268"/>
            <a:ext cx="510302" cy="510302"/>
          </a:xfrm>
          <a:prstGeom prst="roundRect">
            <a:avLst>
              <a:gd name="adj" fmla="val 18669"/>
            </a:avLst>
          </a:prstGeom>
          <a:solidFill>
            <a:srgbClr val="CCEEFF"/>
          </a:solidFill>
          <a:ln w="7620">
            <a:solidFill>
              <a:srgbClr val="B2D4E5"/>
            </a:solidFill>
            <a:prstDash val="solid"/>
          </a:ln>
        </p:spPr>
        <p:txBody>
          <a:bodyPr/>
          <a:lstStyle/>
          <a:p>
            <a:endParaRPr lang="ja-JP" altLang="en-US"/>
          </a:p>
        </p:txBody>
      </p:sp>
      <p:sp>
        <p:nvSpPr>
          <p:cNvPr id="12" name="Text 9"/>
          <p:cNvSpPr/>
          <p:nvPr/>
        </p:nvSpPr>
        <p:spPr>
          <a:xfrm>
            <a:off x="6519029" y="4507706"/>
            <a:ext cx="202525"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2</a:t>
            </a:r>
            <a:endParaRPr lang="en-US" sz="2800" dirty="0"/>
          </a:p>
        </p:txBody>
      </p:sp>
      <p:sp>
        <p:nvSpPr>
          <p:cNvPr id="13" name="Text 10"/>
          <p:cNvSpPr/>
          <p:nvPr/>
        </p:nvSpPr>
        <p:spPr>
          <a:xfrm>
            <a:off x="7867888" y="440293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柔軟な対応ができる方</a:t>
            </a:r>
            <a:endParaRPr lang="en-US" sz="2300" dirty="0"/>
          </a:p>
        </p:txBody>
      </p:sp>
      <p:sp>
        <p:nvSpPr>
          <p:cNvPr id="14" name="Text 11"/>
          <p:cNvSpPr/>
          <p:nvPr/>
        </p:nvSpPr>
        <p:spPr>
          <a:xfrm>
            <a:off x="7867888" y="4911090"/>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状況に応じて柔軟に対応できる方を歓迎します。</a:t>
            </a:r>
            <a:endParaRPr lang="en-US" sz="1750" dirty="0"/>
          </a:p>
        </p:txBody>
      </p:sp>
      <p:sp>
        <p:nvSpPr>
          <p:cNvPr id="15" name="Shape 12"/>
          <p:cNvSpPr/>
          <p:nvPr/>
        </p:nvSpPr>
        <p:spPr>
          <a:xfrm>
            <a:off x="6845022" y="6222683"/>
            <a:ext cx="793790" cy="30480"/>
          </a:xfrm>
          <a:prstGeom prst="roundRect">
            <a:avLst>
              <a:gd name="adj" fmla="val 312558"/>
            </a:avLst>
          </a:prstGeom>
          <a:solidFill>
            <a:srgbClr val="B2D4E5"/>
          </a:solidFill>
          <a:ln/>
        </p:spPr>
        <p:txBody>
          <a:bodyPr/>
          <a:lstStyle/>
          <a:p>
            <a:endParaRPr lang="ja-JP" altLang="en-US"/>
          </a:p>
        </p:txBody>
      </p:sp>
      <p:sp>
        <p:nvSpPr>
          <p:cNvPr id="16" name="Shape 13"/>
          <p:cNvSpPr/>
          <p:nvPr/>
        </p:nvSpPr>
        <p:spPr>
          <a:xfrm>
            <a:off x="6365200" y="5982772"/>
            <a:ext cx="510302" cy="510302"/>
          </a:xfrm>
          <a:prstGeom prst="roundRect">
            <a:avLst>
              <a:gd name="adj" fmla="val 18669"/>
            </a:avLst>
          </a:prstGeom>
          <a:solidFill>
            <a:srgbClr val="CCEEFF"/>
          </a:solidFill>
          <a:ln w="7620">
            <a:solidFill>
              <a:srgbClr val="B2D4E5"/>
            </a:solidFill>
            <a:prstDash val="solid"/>
          </a:ln>
        </p:spPr>
        <p:txBody>
          <a:bodyPr/>
          <a:lstStyle/>
          <a:p>
            <a:endParaRPr lang="ja-JP" altLang="en-US"/>
          </a:p>
        </p:txBody>
      </p:sp>
      <p:sp>
        <p:nvSpPr>
          <p:cNvPr id="17" name="Text 14"/>
          <p:cNvSpPr/>
          <p:nvPr/>
        </p:nvSpPr>
        <p:spPr>
          <a:xfrm>
            <a:off x="6519267" y="6059210"/>
            <a:ext cx="202168"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3</a:t>
            </a:r>
            <a:endParaRPr lang="en-US" sz="2800" dirty="0"/>
          </a:p>
        </p:txBody>
      </p:sp>
      <p:sp>
        <p:nvSpPr>
          <p:cNvPr id="18" name="Text 15"/>
          <p:cNvSpPr/>
          <p:nvPr/>
        </p:nvSpPr>
        <p:spPr>
          <a:xfrm>
            <a:off x="7867888" y="5954435"/>
            <a:ext cx="5058132"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リモートワークが可能な環境がある方</a:t>
            </a:r>
            <a:endParaRPr lang="en-US" sz="2300" dirty="0"/>
          </a:p>
        </p:txBody>
      </p:sp>
      <p:sp>
        <p:nvSpPr>
          <p:cNvPr id="19" name="Text 16"/>
          <p:cNvSpPr/>
          <p:nvPr/>
        </p:nvSpPr>
        <p:spPr>
          <a:xfrm>
            <a:off x="7867888" y="6462593"/>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自宅での作業環境が整っている方に最適です。</a:t>
            </a:r>
            <a:endParaRPr lang="en-US" sz="1750" dirty="0"/>
          </a:p>
        </p:txBody>
      </p:sp>
      <p:sp>
        <p:nvSpPr>
          <p:cNvPr id="20" name="正方形/長方形 19">
            <a:extLst>
              <a:ext uri="{FF2B5EF4-FFF2-40B4-BE49-F238E27FC236}">
                <a16:creationId xmlns:a16="http://schemas.microsoft.com/office/drawing/2014/main" id="{DE69DE99-343C-B2ED-49CC-9360A78BF3E3}"/>
              </a:ext>
            </a:extLst>
          </p:cNvPr>
          <p:cNvSpPr/>
          <p:nvPr/>
        </p:nvSpPr>
        <p:spPr>
          <a:xfrm>
            <a:off x="12664504" y="7440336"/>
            <a:ext cx="1932494" cy="69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50821"/>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私たちの魅力</a:t>
            </a:r>
            <a:endParaRPr lang="en-US" sz="4650" dirty="0"/>
          </a:p>
        </p:txBody>
      </p:sp>
      <p:pic>
        <p:nvPicPr>
          <p:cNvPr id="4" name="Image 1" descr="preencoded.png"/>
          <p:cNvPicPr>
            <a:picLocks noChangeAspect="1"/>
          </p:cNvPicPr>
          <p:nvPr/>
        </p:nvPicPr>
        <p:blipFill>
          <a:blip r:embed="rId4"/>
          <a:stretch>
            <a:fillRect/>
          </a:stretch>
        </p:blipFill>
        <p:spPr>
          <a:xfrm>
            <a:off x="6280190" y="1935242"/>
            <a:ext cx="1134070" cy="1814513"/>
          </a:xfrm>
          <a:prstGeom prst="rect">
            <a:avLst/>
          </a:prstGeom>
        </p:spPr>
      </p:pic>
      <p:sp>
        <p:nvSpPr>
          <p:cNvPr id="5" name="Text 1"/>
          <p:cNvSpPr/>
          <p:nvPr/>
        </p:nvSpPr>
        <p:spPr>
          <a:xfrm>
            <a:off x="7754422" y="2162056"/>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働きやすい環境</a:t>
            </a:r>
            <a:endParaRPr lang="en-US" sz="2300" dirty="0"/>
          </a:p>
        </p:txBody>
      </p:sp>
      <p:sp>
        <p:nvSpPr>
          <p:cNvPr id="6" name="Text 2"/>
          <p:cNvSpPr/>
          <p:nvPr/>
        </p:nvSpPr>
        <p:spPr>
          <a:xfrm>
            <a:off x="7754422" y="267021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完全リモートワークが可能で、自分のペースで働けます。</a:t>
            </a:r>
            <a:endParaRPr lang="en-US" sz="1750" dirty="0"/>
          </a:p>
        </p:txBody>
      </p:sp>
      <p:pic>
        <p:nvPicPr>
          <p:cNvPr id="7" name="Image 2" descr="preencoded.png"/>
          <p:cNvPicPr>
            <a:picLocks noChangeAspect="1"/>
          </p:cNvPicPr>
          <p:nvPr/>
        </p:nvPicPr>
        <p:blipFill>
          <a:blip r:embed="rId5"/>
          <a:stretch>
            <a:fillRect/>
          </a:stretch>
        </p:blipFill>
        <p:spPr>
          <a:xfrm>
            <a:off x="6280190" y="3749754"/>
            <a:ext cx="1134070" cy="1814513"/>
          </a:xfrm>
          <a:prstGeom prst="rect">
            <a:avLst/>
          </a:prstGeom>
        </p:spPr>
      </p:pic>
      <p:sp>
        <p:nvSpPr>
          <p:cNvPr id="8" name="Text 3"/>
          <p:cNvSpPr/>
          <p:nvPr/>
        </p:nvSpPr>
        <p:spPr>
          <a:xfrm>
            <a:off x="7754422" y="3976568"/>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安定した収入</a:t>
            </a:r>
            <a:endParaRPr lang="en-US" sz="2300" dirty="0"/>
          </a:p>
        </p:txBody>
      </p:sp>
      <p:sp>
        <p:nvSpPr>
          <p:cNvPr id="9" name="Text 4"/>
          <p:cNvSpPr/>
          <p:nvPr/>
        </p:nvSpPr>
        <p:spPr>
          <a:xfrm>
            <a:off x="7754422" y="4484727"/>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継続的な業務委託案件で、安定した収入を得られます。</a:t>
            </a:r>
            <a:endParaRPr lang="en-US" sz="1750" dirty="0"/>
          </a:p>
        </p:txBody>
      </p:sp>
      <p:pic>
        <p:nvPicPr>
          <p:cNvPr id="10" name="Image 3" descr="preencoded.png"/>
          <p:cNvPicPr>
            <a:picLocks noChangeAspect="1"/>
          </p:cNvPicPr>
          <p:nvPr/>
        </p:nvPicPr>
        <p:blipFill>
          <a:blip r:embed="rId6"/>
          <a:stretch>
            <a:fillRect/>
          </a:stretch>
        </p:blipFill>
        <p:spPr>
          <a:xfrm>
            <a:off x="6280190" y="5564267"/>
            <a:ext cx="1134070" cy="1814513"/>
          </a:xfrm>
          <a:prstGeom prst="rect">
            <a:avLst/>
          </a:prstGeom>
        </p:spPr>
      </p:pic>
      <p:sp>
        <p:nvSpPr>
          <p:cNvPr id="11" name="Text 5"/>
          <p:cNvSpPr/>
          <p:nvPr/>
        </p:nvSpPr>
        <p:spPr>
          <a:xfrm>
            <a:off x="7754422" y="579108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成長の機会</a:t>
            </a:r>
            <a:endParaRPr lang="en-US" sz="2300" dirty="0"/>
          </a:p>
        </p:txBody>
      </p:sp>
      <p:sp>
        <p:nvSpPr>
          <p:cNvPr id="12" name="Text 6"/>
          <p:cNvSpPr/>
          <p:nvPr/>
        </p:nvSpPr>
        <p:spPr>
          <a:xfrm>
            <a:off x="7754422" y="6299240"/>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不動産業界での経験を積み、スキルアップの機会が豊富です。</a:t>
            </a:r>
            <a:endParaRPr lang="en-US" sz="1750" dirty="0"/>
          </a:p>
        </p:txBody>
      </p:sp>
      <p:sp>
        <p:nvSpPr>
          <p:cNvPr id="13" name="正方形/長方形 12">
            <a:extLst>
              <a:ext uri="{FF2B5EF4-FFF2-40B4-BE49-F238E27FC236}">
                <a16:creationId xmlns:a16="http://schemas.microsoft.com/office/drawing/2014/main" id="{3C57641E-DB13-B514-17BA-AF9AD8299801}"/>
              </a:ext>
            </a:extLst>
          </p:cNvPr>
          <p:cNvSpPr/>
          <p:nvPr/>
        </p:nvSpPr>
        <p:spPr>
          <a:xfrm>
            <a:off x="12664504" y="7440336"/>
            <a:ext cx="1932494" cy="697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107</Words>
  <Application>Microsoft Office PowerPoint</Application>
  <PresentationFormat>ユーザー設定</PresentationFormat>
  <Paragraphs>47</Paragraphs>
  <Slides>6</Slides>
  <Notes>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Petrona Bold</vt:lpstr>
      <vt:lpstr>Arial</vt:lpstr>
      <vt:lpstr>Inter</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Koji Nagai / 永井 耕治</cp:lastModifiedBy>
  <cp:revision>2</cp:revision>
  <dcterms:created xsi:type="dcterms:W3CDTF">2025-01-30T05:19:28Z</dcterms:created>
  <dcterms:modified xsi:type="dcterms:W3CDTF">2025-01-30T05:30:17Z</dcterms:modified>
</cp:coreProperties>
</file>